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0" r:id="rId1"/>
  </p:sldMasterIdLst>
  <p:sldIdLst>
    <p:sldId id="256" r:id="rId2"/>
    <p:sldId id="257" r:id="rId3"/>
    <p:sldId id="264" r:id="rId4"/>
    <p:sldId id="258" r:id="rId5"/>
    <p:sldId id="259" r:id="rId6"/>
    <p:sldId id="266" r:id="rId7"/>
    <p:sldId id="267" r:id="rId8"/>
    <p:sldId id="260" r:id="rId9"/>
    <p:sldId id="261" r:id="rId10"/>
    <p:sldId id="265" r:id="rId11"/>
    <p:sldId id="268"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4665"/>
  </p:normalViewPr>
  <p:slideViewPr>
    <p:cSldViewPr snapToGrid="0" snapToObjects="1">
      <p:cViewPr varScale="1">
        <p:scale>
          <a:sx n="114" d="100"/>
          <a:sy n="114" d="100"/>
        </p:scale>
        <p:origin x="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6219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22422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236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14300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916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40211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459975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29755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1275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C4975-B98E-DF4F-A8BA-D5155C201D85}" type="datetimeFigureOut">
              <a:rPr lang="en-US" smtClean="0"/>
              <a:t>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51176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4C4975-B98E-DF4F-A8BA-D5155C201D85}" type="datetimeFigureOut">
              <a:rPr lang="en-US" smtClean="0"/>
              <a:t>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281001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4C4975-B98E-DF4F-A8BA-D5155C201D85}" type="datetimeFigureOut">
              <a:rPr lang="en-US" smtClean="0"/>
              <a:t>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09732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4C4975-B98E-DF4F-A8BA-D5155C201D85}" type="datetimeFigureOut">
              <a:rPr lang="en-US" smtClean="0"/>
              <a:t>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162393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C4975-B98E-DF4F-A8BA-D5155C201D85}" type="datetimeFigureOut">
              <a:rPr lang="en-US" smtClean="0"/>
              <a:t>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341230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4C4975-B98E-DF4F-A8BA-D5155C201D85}" type="datetimeFigureOut">
              <a:rPr lang="en-US" smtClean="0"/>
              <a:t>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265762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4C4975-B98E-DF4F-A8BA-D5155C201D85}" type="datetimeFigureOut">
              <a:rPr lang="en-US" smtClean="0"/>
              <a:t>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49A-0F3A-D048-B8BF-A608DC15E7DD}" type="slidenum">
              <a:rPr lang="en-US" smtClean="0"/>
              <a:t>‹#›</a:t>
            </a:fld>
            <a:endParaRPr lang="en-US"/>
          </a:p>
        </p:txBody>
      </p:sp>
    </p:spTree>
    <p:extLst>
      <p:ext uri="{BB962C8B-B14F-4D97-AF65-F5344CB8AC3E}">
        <p14:creationId xmlns:p14="http://schemas.microsoft.com/office/powerpoint/2010/main" val="286910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4C4975-B98E-DF4F-A8BA-D5155C201D85}" type="datetimeFigureOut">
              <a:rPr lang="en-US" smtClean="0"/>
              <a:t>1/3/24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E0349A-0F3A-D048-B8BF-A608DC15E7DD}" type="slidenum">
              <a:rPr lang="en-US" smtClean="0"/>
              <a:t>‹#›</a:t>
            </a:fld>
            <a:endParaRPr lang="en-US"/>
          </a:p>
        </p:txBody>
      </p:sp>
    </p:spTree>
    <p:extLst>
      <p:ext uri="{BB962C8B-B14F-4D97-AF65-F5344CB8AC3E}">
        <p14:creationId xmlns:p14="http://schemas.microsoft.com/office/powerpoint/2010/main" val="361783308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1928E4-9008-074F-9D21-D287354BA9DD}"/>
              </a:ext>
            </a:extLst>
          </p:cNvPr>
          <p:cNvSpPr>
            <a:spLocks noGrp="1"/>
          </p:cNvSpPr>
          <p:nvPr>
            <p:ph type="subTitle" idx="1"/>
          </p:nvPr>
        </p:nvSpPr>
        <p:spPr>
          <a:xfrm>
            <a:off x="1507067" y="4408020"/>
            <a:ext cx="7766936" cy="1096899"/>
          </a:xfrm>
        </p:spPr>
        <p:txBody>
          <a:bodyPr>
            <a:normAutofit/>
          </a:bodyPr>
          <a:lstStyle/>
          <a:p>
            <a:r>
              <a:rPr lang="en-US" sz="2400" dirty="0"/>
              <a:t>GAIA CARBON PTE LTD</a:t>
            </a:r>
          </a:p>
          <a:p>
            <a:r>
              <a:rPr lang="en-US" sz="2400" dirty="0"/>
              <a:t>Date: 02 Jan 2024</a:t>
            </a:r>
            <a:endParaRPr lang="en-MY" sz="2400" dirty="0"/>
          </a:p>
          <a:p>
            <a:endParaRPr lang="en-US" dirty="0"/>
          </a:p>
        </p:txBody>
      </p:sp>
      <p:pic>
        <p:nvPicPr>
          <p:cNvPr id="4" name="Picture 3" descr="GaiaCarbon_logo_CMYK.jpg">
            <a:extLst>
              <a:ext uri="{FF2B5EF4-FFF2-40B4-BE49-F238E27FC236}">
                <a16:creationId xmlns:a16="http://schemas.microsoft.com/office/drawing/2014/main" id="{D78E0F3E-15B8-E546-9428-8B439B011999}"/>
              </a:ext>
            </a:extLst>
          </p:cNvPr>
          <p:cNvPicPr/>
          <p:nvPr/>
        </p:nvPicPr>
        <p:blipFill>
          <a:blip r:embed="rId2"/>
          <a:srcRect t="25000"/>
          <a:stretch>
            <a:fillRect/>
          </a:stretch>
        </p:blipFill>
        <p:spPr>
          <a:xfrm>
            <a:off x="2089714" y="2020251"/>
            <a:ext cx="7354324" cy="1523049"/>
          </a:xfrm>
          <a:prstGeom prst="rect">
            <a:avLst/>
          </a:prstGeom>
        </p:spPr>
      </p:pic>
    </p:spTree>
    <p:extLst>
      <p:ext uri="{BB962C8B-B14F-4D97-AF65-F5344CB8AC3E}">
        <p14:creationId xmlns:p14="http://schemas.microsoft.com/office/powerpoint/2010/main" val="193824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4C74-E583-674A-B268-99B4E71D2822}"/>
              </a:ext>
            </a:extLst>
          </p:cNvPr>
          <p:cNvSpPr>
            <a:spLocks noGrp="1"/>
          </p:cNvSpPr>
          <p:nvPr>
            <p:ph type="title"/>
          </p:nvPr>
        </p:nvSpPr>
        <p:spPr/>
        <p:txBody>
          <a:bodyPr/>
          <a:lstStyle/>
          <a:p>
            <a:r>
              <a:rPr lang="en-US" dirty="0"/>
              <a:t>Key Export Countries </a:t>
            </a:r>
          </a:p>
        </p:txBody>
      </p:sp>
      <p:sp>
        <p:nvSpPr>
          <p:cNvPr id="3" name="Content Placeholder 2">
            <a:extLst>
              <a:ext uri="{FF2B5EF4-FFF2-40B4-BE49-F238E27FC236}">
                <a16:creationId xmlns:a16="http://schemas.microsoft.com/office/drawing/2014/main" id="{CAF2BFD6-D5F1-CD4E-B35A-CE3FDBC61B9B}"/>
              </a:ext>
            </a:extLst>
          </p:cNvPr>
          <p:cNvSpPr>
            <a:spLocks noGrp="1"/>
          </p:cNvSpPr>
          <p:nvPr>
            <p:ph idx="1"/>
          </p:nvPr>
        </p:nvSpPr>
        <p:spPr>
          <a:xfrm>
            <a:off x="677334" y="1725691"/>
            <a:ext cx="8596668" cy="3880773"/>
          </a:xfrm>
        </p:spPr>
        <p:txBody>
          <a:bodyPr>
            <a:normAutofit fontScale="62500" lnSpcReduction="20000"/>
          </a:bodyPr>
          <a:lstStyle/>
          <a:p>
            <a:r>
              <a:rPr lang="en-US" sz="2400" dirty="0"/>
              <a:t>Japan </a:t>
            </a:r>
          </a:p>
          <a:p>
            <a:r>
              <a:rPr lang="en-US" sz="2400" dirty="0"/>
              <a:t>Korea </a:t>
            </a:r>
          </a:p>
          <a:p>
            <a:r>
              <a:rPr lang="en-US" sz="2400" dirty="0"/>
              <a:t>China </a:t>
            </a:r>
          </a:p>
          <a:p>
            <a:r>
              <a:rPr lang="en-US" sz="2400" dirty="0"/>
              <a:t>Vietnam </a:t>
            </a:r>
          </a:p>
          <a:p>
            <a:r>
              <a:rPr lang="en-US" sz="2400" dirty="0"/>
              <a:t>Indonesia </a:t>
            </a:r>
          </a:p>
          <a:p>
            <a:r>
              <a:rPr lang="en-US" sz="2400" dirty="0"/>
              <a:t>Malaysia </a:t>
            </a:r>
          </a:p>
          <a:p>
            <a:r>
              <a:rPr lang="en-US" sz="2400" dirty="0"/>
              <a:t>Myanmar </a:t>
            </a:r>
          </a:p>
          <a:p>
            <a:r>
              <a:rPr lang="en-US" sz="2400" dirty="0"/>
              <a:t>Singapore </a:t>
            </a:r>
          </a:p>
          <a:p>
            <a:r>
              <a:rPr lang="en-US" sz="2400" dirty="0"/>
              <a:t>Taiwan </a:t>
            </a:r>
          </a:p>
          <a:p>
            <a:r>
              <a:rPr lang="en-US" sz="2400" dirty="0"/>
              <a:t>Bangladesh </a:t>
            </a:r>
          </a:p>
          <a:p>
            <a:r>
              <a:rPr lang="en-US" sz="2400" dirty="0"/>
              <a:t>USA  </a:t>
            </a:r>
          </a:p>
          <a:p>
            <a:r>
              <a:rPr lang="en-US" sz="2400" dirty="0"/>
              <a:t>Australia </a:t>
            </a:r>
          </a:p>
          <a:p>
            <a:pPr marL="0" indent="0">
              <a:buNone/>
            </a:pPr>
            <a:endParaRPr lang="en-US" dirty="0"/>
          </a:p>
        </p:txBody>
      </p:sp>
    </p:spTree>
    <p:extLst>
      <p:ext uri="{BB962C8B-B14F-4D97-AF65-F5344CB8AC3E}">
        <p14:creationId xmlns:p14="http://schemas.microsoft.com/office/powerpoint/2010/main" val="305428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1E40-6174-3C46-A4A2-FD1648983EAD}"/>
              </a:ext>
            </a:extLst>
          </p:cNvPr>
          <p:cNvSpPr>
            <a:spLocks noGrp="1"/>
          </p:cNvSpPr>
          <p:nvPr>
            <p:ph type="title"/>
          </p:nvPr>
        </p:nvSpPr>
        <p:spPr>
          <a:xfrm>
            <a:off x="643881" y="163551"/>
            <a:ext cx="8596668" cy="1320800"/>
          </a:xfrm>
        </p:spPr>
        <p:txBody>
          <a:bodyPr/>
          <a:lstStyle/>
          <a:p>
            <a:r>
              <a:rPr lang="en-US" dirty="0"/>
              <a:t>Customers </a:t>
            </a:r>
          </a:p>
        </p:txBody>
      </p:sp>
      <p:graphicFrame>
        <p:nvGraphicFramePr>
          <p:cNvPr id="6" name="Table 5">
            <a:extLst>
              <a:ext uri="{FF2B5EF4-FFF2-40B4-BE49-F238E27FC236}">
                <a16:creationId xmlns:a16="http://schemas.microsoft.com/office/drawing/2014/main" id="{2561297F-741D-AD4D-867E-4CB0A53BDE70}"/>
              </a:ext>
            </a:extLst>
          </p:cNvPr>
          <p:cNvGraphicFramePr>
            <a:graphicFrameLocks noGrp="1"/>
          </p:cNvGraphicFramePr>
          <p:nvPr>
            <p:extLst>
              <p:ext uri="{D42A27DB-BD31-4B8C-83A1-F6EECF244321}">
                <p14:modId xmlns:p14="http://schemas.microsoft.com/office/powerpoint/2010/main" val="3491135117"/>
              </p:ext>
            </p:extLst>
          </p:nvPr>
        </p:nvGraphicFramePr>
        <p:xfrm>
          <a:off x="643880" y="934374"/>
          <a:ext cx="8176735" cy="5074277"/>
        </p:xfrm>
        <a:graphic>
          <a:graphicData uri="http://schemas.openxmlformats.org/drawingml/2006/table">
            <a:tbl>
              <a:tblPr firstRow="1" bandRow="1">
                <a:tableStyleId>{5C22544A-7EE6-4342-B048-85BDC9FD1C3A}</a:tableStyleId>
              </a:tblPr>
              <a:tblGrid>
                <a:gridCol w="2132774">
                  <a:extLst>
                    <a:ext uri="{9D8B030D-6E8A-4147-A177-3AD203B41FA5}">
                      <a16:colId xmlns:a16="http://schemas.microsoft.com/office/drawing/2014/main" val="3068018862"/>
                    </a:ext>
                  </a:extLst>
                </a:gridCol>
                <a:gridCol w="6043961">
                  <a:extLst>
                    <a:ext uri="{9D8B030D-6E8A-4147-A177-3AD203B41FA5}">
                      <a16:colId xmlns:a16="http://schemas.microsoft.com/office/drawing/2014/main" val="2510598204"/>
                    </a:ext>
                  </a:extLst>
                </a:gridCol>
              </a:tblGrid>
              <a:tr h="339561">
                <a:tc>
                  <a:txBody>
                    <a:bodyPr/>
                    <a:lstStyle/>
                    <a:p>
                      <a:r>
                        <a:rPr lang="en-US" dirty="0"/>
                        <a:t>Application</a:t>
                      </a:r>
                    </a:p>
                  </a:txBody>
                  <a:tcPr/>
                </a:tc>
                <a:tc>
                  <a:txBody>
                    <a:bodyPr/>
                    <a:lstStyle/>
                    <a:p>
                      <a:r>
                        <a:rPr lang="en-US" dirty="0"/>
                        <a:t>Customers </a:t>
                      </a:r>
                    </a:p>
                  </a:txBody>
                  <a:tcPr/>
                </a:tc>
                <a:extLst>
                  <a:ext uri="{0D108BD9-81ED-4DB2-BD59-A6C34878D82A}">
                    <a16:rowId xmlns:a16="http://schemas.microsoft.com/office/drawing/2014/main" val="3590055429"/>
                  </a:ext>
                </a:extLst>
              </a:tr>
              <a:tr h="2122255">
                <a:tc>
                  <a:txBody>
                    <a:bodyPr/>
                    <a:lstStyle/>
                    <a:p>
                      <a:r>
                        <a:rPr lang="en-US" sz="1200" dirty="0"/>
                        <a:t>Liquid Phase</a:t>
                      </a:r>
                    </a:p>
                  </a:txBody>
                  <a:tcPr/>
                </a:tc>
                <a:tc>
                  <a:txBody>
                    <a:bodyPr/>
                    <a:lstStyle/>
                    <a:p>
                      <a:pPr marL="285750" indent="-285750">
                        <a:buFont typeface="Arial" panose="020B0604020202020204" pitchFamily="34" charset="0"/>
                        <a:buChar char="•"/>
                      </a:pPr>
                      <a:r>
                        <a:rPr lang="en-US" sz="1200" dirty="0"/>
                        <a:t>Taiwan semiconductor(TSMC)</a:t>
                      </a:r>
                    </a:p>
                    <a:p>
                      <a:pPr marL="285750" indent="-285750">
                        <a:buFont typeface="Arial" panose="020B0604020202020204" pitchFamily="34" charset="0"/>
                        <a:buChar char="•"/>
                      </a:pPr>
                      <a:r>
                        <a:rPr lang="en-US" sz="1200" dirty="0"/>
                        <a:t>Formosa plastic </a:t>
                      </a:r>
                    </a:p>
                    <a:p>
                      <a:pPr marL="285750" indent="-285750">
                        <a:buFont typeface="Arial" panose="020B0604020202020204" pitchFamily="34" charset="0"/>
                        <a:buChar char="•"/>
                      </a:pPr>
                      <a:r>
                        <a:rPr lang="en-US" sz="1200" dirty="0"/>
                        <a:t>Veolia water </a:t>
                      </a:r>
                    </a:p>
                    <a:p>
                      <a:pPr marL="285750" indent="-285750">
                        <a:buFont typeface="Arial" panose="020B0604020202020204" pitchFamily="34" charset="0"/>
                        <a:buChar char="•"/>
                      </a:pPr>
                      <a:r>
                        <a:rPr lang="en-US" sz="1200" dirty="0"/>
                        <a:t>Ocean Mineral water </a:t>
                      </a:r>
                    </a:p>
                    <a:p>
                      <a:pPr marL="285750" indent="-285750">
                        <a:buFont typeface="Arial" panose="020B0604020202020204" pitchFamily="34" charset="0"/>
                        <a:buChar char="•"/>
                      </a:pPr>
                      <a:r>
                        <a:rPr lang="en-US" sz="1200" dirty="0"/>
                        <a:t>Dr. Who Mineral water</a:t>
                      </a:r>
                    </a:p>
                    <a:p>
                      <a:pPr marL="285750" indent="-285750">
                        <a:buFont typeface="Arial" panose="020B0604020202020204" pitchFamily="34" charset="0"/>
                        <a:buChar char="•"/>
                      </a:pPr>
                      <a:r>
                        <a:rPr lang="en-US" sz="1200" dirty="0"/>
                        <a:t>Kurita </a:t>
                      </a:r>
                    </a:p>
                    <a:p>
                      <a:pPr marL="285750" indent="-285750">
                        <a:buFont typeface="Arial" panose="020B0604020202020204" pitchFamily="34" charset="0"/>
                        <a:buChar char="•"/>
                      </a:pPr>
                      <a:r>
                        <a:rPr lang="en-US" sz="1200" dirty="0"/>
                        <a:t>Petronas </a:t>
                      </a:r>
                    </a:p>
                    <a:p>
                      <a:pPr marL="285750" indent="-285750">
                        <a:buFont typeface="Arial" panose="020B0604020202020204" pitchFamily="34" charset="0"/>
                        <a:buChar char="•"/>
                      </a:pPr>
                      <a:r>
                        <a:rPr lang="en-US" sz="1200" dirty="0"/>
                        <a:t>Taiwan Sugar Corporation </a:t>
                      </a:r>
                    </a:p>
                    <a:p>
                      <a:pPr marL="285750" indent="-285750">
                        <a:buFont typeface="Arial" panose="020B0604020202020204" pitchFamily="34" charset="0"/>
                        <a:buChar char="•"/>
                      </a:pPr>
                      <a:r>
                        <a:rPr lang="en-US" sz="1200" dirty="0" err="1"/>
                        <a:t>etc</a:t>
                      </a:r>
                      <a:endParaRPr lang="en-US" sz="1200" dirty="0"/>
                    </a:p>
                  </a:txBody>
                  <a:tcPr/>
                </a:tc>
                <a:extLst>
                  <a:ext uri="{0D108BD9-81ED-4DB2-BD59-A6C34878D82A}">
                    <a16:rowId xmlns:a16="http://schemas.microsoft.com/office/drawing/2014/main" val="2613617237"/>
                  </a:ext>
                </a:extLst>
              </a:tr>
              <a:tr h="1190791">
                <a:tc>
                  <a:txBody>
                    <a:bodyPr/>
                    <a:lstStyle/>
                    <a:p>
                      <a:r>
                        <a:rPr lang="en-US" sz="1200" dirty="0"/>
                        <a:t>Gas </a:t>
                      </a:r>
                    </a:p>
                  </a:txBody>
                  <a:tcPr/>
                </a:tc>
                <a:tc>
                  <a:txBody>
                    <a:bodyPr/>
                    <a:lstStyle/>
                    <a:p>
                      <a:pPr marL="285750" indent="-285750">
                        <a:buFont typeface="Arial" panose="020B0604020202020204" pitchFamily="34" charset="0"/>
                        <a:buChar char="•"/>
                      </a:pPr>
                      <a:r>
                        <a:rPr lang="en-US" sz="1200" dirty="0"/>
                        <a:t>Petronas </a:t>
                      </a:r>
                    </a:p>
                    <a:p>
                      <a:pPr marL="285750" indent="-285750">
                        <a:buFont typeface="Arial" panose="020B0604020202020204" pitchFamily="34" charset="0"/>
                        <a:buChar char="•"/>
                      </a:pPr>
                      <a:r>
                        <a:rPr lang="en-US" sz="1200" dirty="0"/>
                        <a:t>Osaka Gas Chemical </a:t>
                      </a:r>
                    </a:p>
                    <a:p>
                      <a:pPr marL="285750" indent="-285750">
                        <a:buFont typeface="Arial" panose="020B0604020202020204" pitchFamily="34" charset="0"/>
                        <a:buChar char="•"/>
                      </a:pPr>
                      <a:r>
                        <a:rPr lang="en-US" sz="1200" dirty="0" err="1"/>
                        <a:t>Perco</a:t>
                      </a:r>
                      <a:r>
                        <a:rPr lang="en-US" sz="1200" dirty="0"/>
                        <a:t> Plastics </a:t>
                      </a:r>
                    </a:p>
                    <a:p>
                      <a:pPr marL="285750" indent="-285750">
                        <a:buFont typeface="Arial" panose="020B0604020202020204" pitchFamily="34" charset="0"/>
                        <a:buChar char="•"/>
                      </a:pPr>
                      <a:r>
                        <a:rPr lang="en-US" sz="1200" dirty="0"/>
                        <a:t>AAF International </a:t>
                      </a:r>
                    </a:p>
                    <a:p>
                      <a:pPr marL="285750" indent="-285750">
                        <a:buFont typeface="Arial" panose="020B0604020202020204" pitchFamily="34" charset="0"/>
                        <a:buChar char="•"/>
                      </a:pPr>
                      <a:r>
                        <a:rPr lang="en-US" sz="1200" dirty="0" err="1"/>
                        <a:t>Camfil</a:t>
                      </a:r>
                      <a:r>
                        <a:rPr lang="en-US" sz="1200" dirty="0"/>
                        <a:t> Group </a:t>
                      </a:r>
                    </a:p>
                    <a:p>
                      <a:pPr marL="285750" indent="-285750">
                        <a:buFont typeface="Arial" panose="020B0604020202020204" pitchFamily="34" charset="0"/>
                        <a:buChar char="•"/>
                      </a:pPr>
                      <a:r>
                        <a:rPr lang="en-US" sz="1200" dirty="0" err="1"/>
                        <a:t>etc</a:t>
                      </a:r>
                      <a:endParaRPr lang="en-US" sz="1200" dirty="0"/>
                    </a:p>
                    <a:p>
                      <a:pPr marL="285750" indent="-285750">
                        <a:buFont typeface="Arial" panose="020B0604020202020204" pitchFamily="34" charset="0"/>
                        <a:buChar char="•"/>
                      </a:pPr>
                      <a:endParaRPr lang="en-US" sz="1200" dirty="0"/>
                    </a:p>
                    <a:p>
                      <a:endParaRPr lang="en-US" sz="1200" dirty="0"/>
                    </a:p>
                    <a:p>
                      <a:endParaRPr lang="en-US" sz="1200" dirty="0"/>
                    </a:p>
                  </a:txBody>
                  <a:tcPr/>
                </a:tc>
                <a:extLst>
                  <a:ext uri="{0D108BD9-81ED-4DB2-BD59-A6C34878D82A}">
                    <a16:rowId xmlns:a16="http://schemas.microsoft.com/office/drawing/2014/main" val="1922066409"/>
                  </a:ext>
                </a:extLst>
              </a:tr>
              <a:tr h="848902">
                <a:tc>
                  <a:txBody>
                    <a:bodyPr/>
                    <a:lstStyle/>
                    <a:p>
                      <a:r>
                        <a:rPr lang="en-US" sz="1200" dirty="0"/>
                        <a:t>Gold Recovery </a:t>
                      </a:r>
                    </a:p>
                  </a:txBody>
                  <a:tcPr/>
                </a:tc>
                <a:tc>
                  <a:txBody>
                    <a:bodyPr/>
                    <a:lstStyle/>
                    <a:p>
                      <a:r>
                        <a:rPr lang="en-US" sz="1200" dirty="0"/>
                        <a:t>Malaysia : CMNM mining group </a:t>
                      </a:r>
                    </a:p>
                    <a:p>
                      <a:r>
                        <a:rPr lang="en-US" sz="1200" dirty="0"/>
                        <a:t>Myanmar: National Prosperity Company </a:t>
                      </a:r>
                    </a:p>
                    <a:p>
                      <a:r>
                        <a:rPr lang="en-US" sz="1200" dirty="0"/>
                        <a:t>Australia : Sell via agent </a:t>
                      </a:r>
                    </a:p>
                  </a:txBody>
                  <a:tcPr/>
                </a:tc>
                <a:extLst>
                  <a:ext uri="{0D108BD9-81ED-4DB2-BD59-A6C34878D82A}">
                    <a16:rowId xmlns:a16="http://schemas.microsoft.com/office/drawing/2014/main" val="1163270987"/>
                  </a:ext>
                </a:extLst>
              </a:tr>
            </a:tbl>
          </a:graphicData>
        </a:graphic>
      </p:graphicFrame>
    </p:spTree>
    <p:extLst>
      <p:ext uri="{BB962C8B-B14F-4D97-AF65-F5344CB8AC3E}">
        <p14:creationId xmlns:p14="http://schemas.microsoft.com/office/powerpoint/2010/main" val="99364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423C-7D36-2744-8B4B-A23F5BE22213}"/>
              </a:ext>
            </a:extLst>
          </p:cNvPr>
          <p:cNvSpPr>
            <a:spLocks noGrp="1"/>
          </p:cNvSpPr>
          <p:nvPr>
            <p:ph type="title"/>
          </p:nvPr>
        </p:nvSpPr>
        <p:spPr/>
        <p:txBody>
          <a:bodyPr/>
          <a:lstStyle/>
          <a:p>
            <a:r>
              <a:rPr lang="en-US" dirty="0"/>
              <a:t>Certifications </a:t>
            </a:r>
          </a:p>
        </p:txBody>
      </p:sp>
      <p:sp>
        <p:nvSpPr>
          <p:cNvPr id="3" name="Content Placeholder 2">
            <a:extLst>
              <a:ext uri="{FF2B5EF4-FFF2-40B4-BE49-F238E27FC236}">
                <a16:creationId xmlns:a16="http://schemas.microsoft.com/office/drawing/2014/main" id="{AA9DE6E4-ADCC-8F48-A1EB-426B0FE954DB}"/>
              </a:ext>
            </a:extLst>
          </p:cNvPr>
          <p:cNvSpPr>
            <a:spLocks noGrp="1"/>
          </p:cNvSpPr>
          <p:nvPr>
            <p:ph idx="1"/>
          </p:nvPr>
        </p:nvSpPr>
        <p:spPr/>
        <p:txBody>
          <a:bodyPr>
            <a:normAutofit/>
          </a:bodyPr>
          <a:lstStyle/>
          <a:p>
            <a:r>
              <a:rPr lang="en-US" sz="2800" dirty="0"/>
              <a:t>NSF</a:t>
            </a:r>
          </a:p>
          <a:p>
            <a:r>
              <a:rPr lang="en-US" sz="2800" dirty="0"/>
              <a:t>Halal </a:t>
            </a:r>
          </a:p>
          <a:p>
            <a:r>
              <a:rPr lang="en-US" sz="2800" dirty="0"/>
              <a:t>EN12915 </a:t>
            </a:r>
          </a:p>
          <a:p>
            <a:pPr marL="0" indent="0">
              <a:buNone/>
            </a:pPr>
            <a:endParaRPr lang="en-US" sz="2400" dirty="0"/>
          </a:p>
          <a:p>
            <a:pPr marL="0" indent="0">
              <a:buNone/>
            </a:pPr>
            <a:endParaRPr lang="en-US" sz="2400" dirty="0"/>
          </a:p>
        </p:txBody>
      </p:sp>
      <p:pic>
        <p:nvPicPr>
          <p:cNvPr id="4" name="Picture 3" descr="NSF-Mark">
            <a:extLst>
              <a:ext uri="{FF2B5EF4-FFF2-40B4-BE49-F238E27FC236}">
                <a16:creationId xmlns:a16="http://schemas.microsoft.com/office/drawing/2014/main" id="{DF59FC90-7AB9-7445-A354-52C99062EC80}"/>
              </a:ext>
            </a:extLst>
          </p:cNvPr>
          <p:cNvPicPr/>
          <p:nvPr/>
        </p:nvPicPr>
        <p:blipFill>
          <a:blip r:embed="rId2"/>
          <a:srcRect/>
          <a:stretch>
            <a:fillRect/>
          </a:stretch>
        </p:blipFill>
        <p:spPr bwMode="auto">
          <a:xfrm>
            <a:off x="3811246" y="2301875"/>
            <a:ext cx="1294228" cy="1209822"/>
          </a:xfrm>
          <a:prstGeom prst="rect">
            <a:avLst/>
          </a:prstGeom>
          <a:noFill/>
          <a:ln w="9525">
            <a:noFill/>
            <a:miter lim="800000"/>
            <a:headEnd/>
            <a:tailEnd/>
          </a:ln>
        </p:spPr>
      </p:pic>
      <p:pic>
        <p:nvPicPr>
          <p:cNvPr id="5" name="Picture 4" descr="link_halalmalaysia">
            <a:extLst>
              <a:ext uri="{FF2B5EF4-FFF2-40B4-BE49-F238E27FC236}">
                <a16:creationId xmlns:a16="http://schemas.microsoft.com/office/drawing/2014/main" id="{C35FCEDF-0469-2F4D-9CBC-7D1BEF3751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8168" y="2301875"/>
            <a:ext cx="1444182" cy="1327150"/>
          </a:xfrm>
          <a:prstGeom prst="rect">
            <a:avLst/>
          </a:prstGeom>
          <a:noFill/>
          <a:ln>
            <a:noFill/>
          </a:ln>
        </p:spPr>
      </p:pic>
    </p:spTree>
    <p:extLst>
      <p:ext uri="{BB962C8B-B14F-4D97-AF65-F5344CB8AC3E}">
        <p14:creationId xmlns:p14="http://schemas.microsoft.com/office/powerpoint/2010/main" val="23651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00AF0-F4D4-3445-B391-243234C998FA}"/>
              </a:ext>
            </a:extLst>
          </p:cNvPr>
          <p:cNvSpPr/>
          <p:nvPr/>
        </p:nvSpPr>
        <p:spPr>
          <a:xfrm>
            <a:off x="3446271" y="2781598"/>
            <a:ext cx="424218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YOU!</a:t>
            </a:r>
          </a:p>
        </p:txBody>
      </p:sp>
    </p:spTree>
    <p:extLst>
      <p:ext uri="{BB962C8B-B14F-4D97-AF65-F5344CB8AC3E}">
        <p14:creationId xmlns:p14="http://schemas.microsoft.com/office/powerpoint/2010/main" val="276798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0DD6-491E-2741-BF77-66AB51413E99}"/>
              </a:ext>
            </a:extLst>
          </p:cNvPr>
          <p:cNvSpPr>
            <a:spLocks noGrp="1"/>
          </p:cNvSpPr>
          <p:nvPr>
            <p:ph type="title"/>
          </p:nvPr>
        </p:nvSpPr>
        <p:spPr/>
        <p:txBody>
          <a:bodyPr/>
          <a:lstStyle/>
          <a:p>
            <a:r>
              <a:rPr lang="en-US" dirty="0"/>
              <a:t>Introduction </a:t>
            </a:r>
          </a:p>
        </p:txBody>
      </p:sp>
      <p:sp>
        <p:nvSpPr>
          <p:cNvPr id="6" name="Content Placeholder 5">
            <a:extLst>
              <a:ext uri="{FF2B5EF4-FFF2-40B4-BE49-F238E27FC236}">
                <a16:creationId xmlns:a16="http://schemas.microsoft.com/office/drawing/2014/main" id="{DEDB90A7-05CB-4145-8300-193F11AA06FA}"/>
              </a:ext>
            </a:extLst>
          </p:cNvPr>
          <p:cNvSpPr>
            <a:spLocks noGrp="1"/>
          </p:cNvSpPr>
          <p:nvPr>
            <p:ph idx="1"/>
          </p:nvPr>
        </p:nvSpPr>
        <p:spPr>
          <a:xfrm>
            <a:off x="677334" y="1473200"/>
            <a:ext cx="8596668" cy="4970463"/>
          </a:xfrm>
        </p:spPr>
        <p:txBody>
          <a:bodyPr>
            <a:normAutofit/>
          </a:bodyPr>
          <a:lstStyle/>
          <a:p>
            <a:pPr marL="0" indent="0">
              <a:buNone/>
            </a:pPr>
            <a:r>
              <a:rPr lang="en-US" dirty="0"/>
              <a:t>Gaia Carbon produces premium-quality activated carbon via self-designed unique multi-point steam activation to suit a diverse range of client’s needs with annual capacity of 5000MT.</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Head Quarter : Singapore  |  Plant : Malaysia &amp; Indonesia </a:t>
            </a:r>
          </a:p>
          <a:p>
            <a:pPr marL="0" indent="0">
              <a:buNone/>
            </a:pPr>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EED3BF2C-7649-EE40-9A9C-D3F0FB6C7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41" y="2474028"/>
            <a:ext cx="7363978" cy="2968806"/>
          </a:xfrm>
          <a:prstGeom prst="rect">
            <a:avLst/>
          </a:prstGeom>
        </p:spPr>
      </p:pic>
    </p:spTree>
    <p:extLst>
      <p:ext uri="{BB962C8B-B14F-4D97-AF65-F5344CB8AC3E}">
        <p14:creationId xmlns:p14="http://schemas.microsoft.com/office/powerpoint/2010/main" val="14855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63FC-7596-8C47-A172-408119F84A78}"/>
              </a:ext>
            </a:extLst>
          </p:cNvPr>
          <p:cNvSpPr>
            <a:spLocks noGrp="1"/>
          </p:cNvSpPr>
          <p:nvPr>
            <p:ph type="title"/>
          </p:nvPr>
        </p:nvSpPr>
        <p:spPr/>
        <p:txBody>
          <a:bodyPr/>
          <a:lstStyle/>
          <a:p>
            <a:r>
              <a:rPr lang="en-US" dirty="0"/>
              <a:t>Applications </a:t>
            </a:r>
          </a:p>
        </p:txBody>
      </p:sp>
      <p:sp>
        <p:nvSpPr>
          <p:cNvPr id="3" name="Content Placeholder 2">
            <a:extLst>
              <a:ext uri="{FF2B5EF4-FFF2-40B4-BE49-F238E27FC236}">
                <a16:creationId xmlns:a16="http://schemas.microsoft.com/office/drawing/2014/main" id="{B5F5E3DF-DFD2-194A-849C-B61DD21C6674}"/>
              </a:ext>
            </a:extLst>
          </p:cNvPr>
          <p:cNvSpPr>
            <a:spLocks noGrp="1"/>
          </p:cNvSpPr>
          <p:nvPr>
            <p:ph idx="1"/>
          </p:nvPr>
        </p:nvSpPr>
        <p:spPr>
          <a:xfrm>
            <a:off x="677334" y="2032001"/>
            <a:ext cx="8596668" cy="3880773"/>
          </a:xfrm>
        </p:spPr>
        <p:txBody>
          <a:bodyPr>
            <a:normAutofit/>
          </a:bodyPr>
          <a:lstStyle/>
          <a:p>
            <a:pPr marL="0" indent="0">
              <a:buNone/>
            </a:pPr>
            <a:r>
              <a:rPr lang="en-US" sz="2800" dirty="0"/>
              <a:t>3 major applications: </a:t>
            </a:r>
          </a:p>
          <a:p>
            <a:pPr>
              <a:buFont typeface="Wingdings" pitchFamily="2" charset="2"/>
              <a:buChar char="v"/>
            </a:pPr>
            <a:r>
              <a:rPr lang="en-US" sz="2400" dirty="0"/>
              <a:t>Liquid Phase </a:t>
            </a:r>
          </a:p>
          <a:p>
            <a:pPr>
              <a:buFont typeface="Wingdings" pitchFamily="2" charset="2"/>
              <a:buChar char="v"/>
            </a:pPr>
            <a:r>
              <a:rPr lang="en-US" sz="2400" dirty="0"/>
              <a:t>Gas Phase </a:t>
            </a:r>
          </a:p>
          <a:p>
            <a:pPr>
              <a:buFont typeface="Wingdings" pitchFamily="2" charset="2"/>
              <a:buChar char="v"/>
            </a:pPr>
            <a:r>
              <a:rPr lang="en-US" sz="2400" dirty="0"/>
              <a:t>Gold Recovery </a:t>
            </a:r>
          </a:p>
        </p:txBody>
      </p:sp>
    </p:spTree>
    <p:extLst>
      <p:ext uri="{BB962C8B-B14F-4D97-AF65-F5344CB8AC3E}">
        <p14:creationId xmlns:p14="http://schemas.microsoft.com/office/powerpoint/2010/main" val="52094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7654-6AE4-8243-82AF-0F957A6644D0}"/>
              </a:ext>
            </a:extLst>
          </p:cNvPr>
          <p:cNvSpPr>
            <a:spLocks noGrp="1"/>
          </p:cNvSpPr>
          <p:nvPr>
            <p:ph type="title"/>
          </p:nvPr>
        </p:nvSpPr>
        <p:spPr>
          <a:xfrm>
            <a:off x="491595" y="381000"/>
            <a:ext cx="8596668" cy="1320800"/>
          </a:xfrm>
        </p:spPr>
        <p:txBody>
          <a:bodyPr/>
          <a:lstStyle/>
          <a:p>
            <a:r>
              <a:rPr lang="en-US" dirty="0"/>
              <a:t>Liquid Phase </a:t>
            </a:r>
          </a:p>
        </p:txBody>
      </p:sp>
      <p:graphicFrame>
        <p:nvGraphicFramePr>
          <p:cNvPr id="6" name="Content Placeholder 5">
            <a:extLst>
              <a:ext uri="{FF2B5EF4-FFF2-40B4-BE49-F238E27FC236}">
                <a16:creationId xmlns:a16="http://schemas.microsoft.com/office/drawing/2014/main" id="{827789D1-F225-2849-9BD6-9D876ED6E4A2}"/>
              </a:ext>
            </a:extLst>
          </p:cNvPr>
          <p:cNvGraphicFramePr>
            <a:graphicFrameLocks noGrp="1"/>
          </p:cNvGraphicFramePr>
          <p:nvPr>
            <p:ph idx="1"/>
            <p:extLst>
              <p:ext uri="{D42A27DB-BD31-4B8C-83A1-F6EECF244321}">
                <p14:modId xmlns:p14="http://schemas.microsoft.com/office/powerpoint/2010/main" val="756119532"/>
              </p:ext>
            </p:extLst>
          </p:nvPr>
        </p:nvGraphicFramePr>
        <p:xfrm>
          <a:off x="491595" y="1270000"/>
          <a:ext cx="11381316" cy="5418138"/>
        </p:xfrm>
        <a:graphic>
          <a:graphicData uri="http://schemas.openxmlformats.org/drawingml/2006/table">
            <a:tbl>
              <a:tblPr firstRow="1" bandRow="1">
                <a:tableStyleId>{5C22544A-7EE6-4342-B048-85BDC9FD1C3A}</a:tableStyleId>
              </a:tblPr>
              <a:tblGrid>
                <a:gridCol w="3793772">
                  <a:extLst>
                    <a:ext uri="{9D8B030D-6E8A-4147-A177-3AD203B41FA5}">
                      <a16:colId xmlns:a16="http://schemas.microsoft.com/office/drawing/2014/main" val="3189075155"/>
                    </a:ext>
                  </a:extLst>
                </a:gridCol>
                <a:gridCol w="3793772">
                  <a:extLst>
                    <a:ext uri="{9D8B030D-6E8A-4147-A177-3AD203B41FA5}">
                      <a16:colId xmlns:a16="http://schemas.microsoft.com/office/drawing/2014/main" val="2526010356"/>
                    </a:ext>
                  </a:extLst>
                </a:gridCol>
                <a:gridCol w="3793772">
                  <a:extLst>
                    <a:ext uri="{9D8B030D-6E8A-4147-A177-3AD203B41FA5}">
                      <a16:colId xmlns:a16="http://schemas.microsoft.com/office/drawing/2014/main" val="2367438209"/>
                    </a:ext>
                  </a:extLst>
                </a:gridCol>
              </a:tblGrid>
              <a:tr h="480378">
                <a:tc>
                  <a:txBody>
                    <a:bodyPr/>
                    <a:lstStyle/>
                    <a:p>
                      <a:pPr algn="ctr"/>
                      <a:r>
                        <a:rPr lang="en-US" sz="2000" b="1" dirty="0"/>
                        <a:t>Drinking Water</a:t>
                      </a:r>
                    </a:p>
                  </a:txBody>
                  <a:tcPr/>
                </a:tc>
                <a:tc>
                  <a:txBody>
                    <a:bodyPr/>
                    <a:lstStyle/>
                    <a:p>
                      <a:pPr algn="ctr"/>
                      <a:r>
                        <a:rPr lang="en-US" sz="2000" b="1" dirty="0"/>
                        <a:t>Waste Water Treatment</a:t>
                      </a:r>
                    </a:p>
                  </a:txBody>
                  <a:tcPr/>
                </a:tc>
                <a:tc>
                  <a:txBody>
                    <a:bodyPr/>
                    <a:lstStyle/>
                    <a:p>
                      <a:pPr algn="ctr"/>
                      <a:r>
                        <a:rPr lang="en-US" sz="2000" b="1" dirty="0"/>
                        <a:t>Industrial Process Purification </a:t>
                      </a:r>
                    </a:p>
                  </a:txBody>
                  <a:tcPr/>
                </a:tc>
                <a:extLst>
                  <a:ext uri="{0D108BD9-81ED-4DB2-BD59-A6C34878D82A}">
                    <a16:rowId xmlns:a16="http://schemas.microsoft.com/office/drawing/2014/main" val="3188213323"/>
                  </a:ext>
                </a:extLst>
              </a:tr>
              <a:tr h="620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Disinfection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Removal of VOCs and other organic compound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Agricultural</a:t>
                      </a:r>
                    </a:p>
                    <a:p>
                      <a:endParaRPr lang="en-US" dirty="0"/>
                    </a:p>
                  </a:txBody>
                  <a:tcPr/>
                </a:tc>
                <a:extLst>
                  <a:ext uri="{0D108BD9-81ED-4DB2-BD59-A6C34878D82A}">
                    <a16:rowId xmlns:a16="http://schemas.microsoft.com/office/drawing/2014/main" val="4157913990"/>
                  </a:ext>
                </a:extLst>
              </a:tr>
              <a:tr h="620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Mercury removal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Removal of biological as and chemical oxygen</a:t>
                      </a:r>
                    </a:p>
                  </a:txBody>
                  <a:tcPr/>
                </a:tc>
                <a:tc>
                  <a:txBody>
                    <a:bodyPr/>
                    <a:lstStyle/>
                    <a:p>
                      <a:r>
                        <a:rPr lang="en-MY" sz="1800" dirty="0"/>
                        <a:t>Mining</a:t>
                      </a:r>
                      <a:endParaRPr lang="en-US" dirty="0"/>
                    </a:p>
                  </a:txBody>
                  <a:tcPr/>
                </a:tc>
                <a:extLst>
                  <a:ext uri="{0D108BD9-81ED-4DB2-BD59-A6C34878D82A}">
                    <a16:rowId xmlns:a16="http://schemas.microsoft.com/office/drawing/2014/main" val="3444200938"/>
                  </a:ext>
                </a:extLst>
              </a:tr>
              <a:tr h="354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Heavy metal removal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Removal of trace organics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Electroplating</a:t>
                      </a:r>
                    </a:p>
                  </a:txBody>
                  <a:tcPr/>
                </a:tc>
                <a:extLst>
                  <a:ext uri="{0D108BD9-81ED-4DB2-BD59-A6C34878D82A}">
                    <a16:rowId xmlns:a16="http://schemas.microsoft.com/office/drawing/2014/main" val="268827918"/>
                  </a:ext>
                </a:extLst>
              </a:tr>
              <a:tr h="620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Adsorption of Volatile organic compounds (VOCs)</a:t>
                      </a:r>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Dry cleaning</a:t>
                      </a:r>
                    </a:p>
                    <a:p>
                      <a:endParaRPr lang="en-US" dirty="0"/>
                    </a:p>
                  </a:txBody>
                  <a:tcPr/>
                </a:tc>
                <a:extLst>
                  <a:ext uri="{0D108BD9-81ED-4DB2-BD59-A6C34878D82A}">
                    <a16:rowId xmlns:a16="http://schemas.microsoft.com/office/drawing/2014/main" val="1445420790"/>
                  </a:ext>
                </a:extLst>
              </a:tr>
              <a:tr h="354706">
                <a:tc>
                  <a:txBody>
                    <a:bodyPr/>
                    <a:lstStyle/>
                    <a:p>
                      <a:endParaRPr lang="en-US" dirty="0"/>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Food and beverage</a:t>
                      </a:r>
                    </a:p>
                  </a:txBody>
                  <a:tcPr/>
                </a:tc>
                <a:extLst>
                  <a:ext uri="{0D108BD9-81ED-4DB2-BD59-A6C34878D82A}">
                    <a16:rowId xmlns:a16="http://schemas.microsoft.com/office/drawing/2014/main" val="2936258716"/>
                  </a:ext>
                </a:extLst>
              </a:tr>
              <a:tr h="354706">
                <a:tc>
                  <a:txBody>
                    <a:bodyPr/>
                    <a:lstStyle/>
                    <a:p>
                      <a:endParaRPr lang="en-US" dirty="0"/>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Purification in steam</a:t>
                      </a:r>
                    </a:p>
                  </a:txBody>
                  <a:tcPr/>
                </a:tc>
                <a:extLst>
                  <a:ext uri="{0D108BD9-81ED-4DB2-BD59-A6C34878D82A}">
                    <a16:rowId xmlns:a16="http://schemas.microsoft.com/office/drawing/2014/main" val="1410948371"/>
                  </a:ext>
                </a:extLst>
              </a:tr>
              <a:tr h="620736">
                <a:tc>
                  <a:txBody>
                    <a:bodyPr/>
                    <a:lstStyle/>
                    <a:p>
                      <a:endParaRPr lang="en-US" dirty="0"/>
                    </a:p>
                  </a:txBody>
                  <a:tcPr/>
                </a:tc>
                <a:tc>
                  <a:txBody>
                    <a:bodyPr/>
                    <a:lstStyle/>
                    <a:p>
                      <a:endParaRPr lang="en-US"/>
                    </a:p>
                  </a:txBody>
                  <a:tcPr/>
                </a:tc>
                <a:tc>
                  <a:txBody>
                    <a:bodyPr/>
                    <a:lstStyle/>
                    <a:p>
                      <a:r>
                        <a:rPr lang="en-MY" sz="1800" dirty="0"/>
                        <a:t>Mercury removal from hydrocarbons</a:t>
                      </a:r>
                      <a:endParaRPr lang="en-US" dirty="0"/>
                    </a:p>
                  </a:txBody>
                  <a:tcPr/>
                </a:tc>
                <a:extLst>
                  <a:ext uri="{0D108BD9-81ED-4DB2-BD59-A6C34878D82A}">
                    <a16:rowId xmlns:a16="http://schemas.microsoft.com/office/drawing/2014/main" val="3440110161"/>
                  </a:ext>
                </a:extLst>
              </a:tr>
              <a:tr h="620736">
                <a:tc>
                  <a:txBody>
                    <a:bodyPr/>
                    <a:lstStyle/>
                    <a:p>
                      <a:endParaRPr lang="en-US" dirty="0"/>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Precious metal recovery and trace removal</a:t>
                      </a:r>
                    </a:p>
                  </a:txBody>
                  <a:tcPr/>
                </a:tc>
                <a:extLst>
                  <a:ext uri="{0D108BD9-81ED-4DB2-BD59-A6C34878D82A}">
                    <a16:rowId xmlns:a16="http://schemas.microsoft.com/office/drawing/2014/main" val="39408776"/>
                  </a:ext>
                </a:extLst>
              </a:tr>
              <a:tr h="620736">
                <a:tc>
                  <a:txBody>
                    <a:bodyPr/>
                    <a:lstStyle/>
                    <a:p>
                      <a:endParaRPr lang="en-US" dirty="0"/>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Purification of glycols, organic compounds, amines</a:t>
                      </a:r>
                      <a:endParaRPr lang="en-MY" sz="1800" b="1" dirty="0"/>
                    </a:p>
                  </a:txBody>
                  <a:tcPr/>
                </a:tc>
                <a:extLst>
                  <a:ext uri="{0D108BD9-81ED-4DB2-BD59-A6C34878D82A}">
                    <a16:rowId xmlns:a16="http://schemas.microsoft.com/office/drawing/2014/main" val="1798886125"/>
                  </a:ext>
                </a:extLst>
              </a:tr>
            </a:tbl>
          </a:graphicData>
        </a:graphic>
      </p:graphicFrame>
    </p:spTree>
    <p:extLst>
      <p:ext uri="{BB962C8B-B14F-4D97-AF65-F5344CB8AC3E}">
        <p14:creationId xmlns:p14="http://schemas.microsoft.com/office/powerpoint/2010/main" val="179838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908A-4A2E-0849-B51B-547E9555D4D0}"/>
              </a:ext>
            </a:extLst>
          </p:cNvPr>
          <p:cNvSpPr>
            <a:spLocks noGrp="1"/>
          </p:cNvSpPr>
          <p:nvPr>
            <p:ph type="title"/>
          </p:nvPr>
        </p:nvSpPr>
        <p:spPr/>
        <p:txBody>
          <a:bodyPr/>
          <a:lstStyle/>
          <a:p>
            <a:r>
              <a:rPr lang="en-US" dirty="0"/>
              <a:t>Gas Phase </a:t>
            </a:r>
          </a:p>
        </p:txBody>
      </p:sp>
      <p:graphicFrame>
        <p:nvGraphicFramePr>
          <p:cNvPr id="4" name="Content Placeholder 3">
            <a:extLst>
              <a:ext uri="{FF2B5EF4-FFF2-40B4-BE49-F238E27FC236}">
                <a16:creationId xmlns:a16="http://schemas.microsoft.com/office/drawing/2014/main" id="{591C375E-F88C-404E-A124-9F9230DA7DAA}"/>
              </a:ext>
            </a:extLst>
          </p:cNvPr>
          <p:cNvGraphicFramePr>
            <a:graphicFrameLocks noGrp="1"/>
          </p:cNvGraphicFramePr>
          <p:nvPr>
            <p:ph idx="1"/>
            <p:extLst>
              <p:ext uri="{D42A27DB-BD31-4B8C-83A1-F6EECF244321}">
                <p14:modId xmlns:p14="http://schemas.microsoft.com/office/powerpoint/2010/main" val="275931320"/>
              </p:ext>
            </p:extLst>
          </p:nvPr>
        </p:nvGraphicFramePr>
        <p:xfrm>
          <a:off x="677333" y="1560511"/>
          <a:ext cx="10552642" cy="4654550"/>
        </p:xfrm>
        <a:graphic>
          <a:graphicData uri="http://schemas.openxmlformats.org/drawingml/2006/table">
            <a:tbl>
              <a:tblPr firstRow="1" bandRow="1">
                <a:tableStyleId>{5C22544A-7EE6-4342-B048-85BDC9FD1C3A}</a:tableStyleId>
              </a:tblPr>
              <a:tblGrid>
                <a:gridCol w="5276321">
                  <a:extLst>
                    <a:ext uri="{9D8B030D-6E8A-4147-A177-3AD203B41FA5}">
                      <a16:colId xmlns:a16="http://schemas.microsoft.com/office/drawing/2014/main" val="1174361882"/>
                    </a:ext>
                  </a:extLst>
                </a:gridCol>
                <a:gridCol w="5276321">
                  <a:extLst>
                    <a:ext uri="{9D8B030D-6E8A-4147-A177-3AD203B41FA5}">
                      <a16:colId xmlns:a16="http://schemas.microsoft.com/office/drawing/2014/main" val="3579563186"/>
                    </a:ext>
                  </a:extLst>
                </a:gridCol>
              </a:tblGrid>
              <a:tr h="417305">
                <a:tc>
                  <a:txBody>
                    <a:bodyPr/>
                    <a:lstStyle/>
                    <a:p>
                      <a:pPr algn="ctr"/>
                      <a:r>
                        <a:rPr lang="en-US" sz="2000" dirty="0"/>
                        <a:t>Indoor Air</a:t>
                      </a:r>
                    </a:p>
                  </a:txBody>
                  <a:tcPr/>
                </a:tc>
                <a:tc>
                  <a:txBody>
                    <a:bodyPr/>
                    <a:lstStyle/>
                    <a:p>
                      <a:pPr algn="ctr"/>
                      <a:r>
                        <a:rPr lang="en-US" sz="2000" dirty="0"/>
                        <a:t>Industrial Process Gas</a:t>
                      </a:r>
                    </a:p>
                  </a:txBody>
                  <a:tcPr/>
                </a:tc>
                <a:extLst>
                  <a:ext uri="{0D108BD9-81ED-4DB2-BD59-A6C34878D82A}">
                    <a16:rowId xmlns:a16="http://schemas.microsoft.com/office/drawing/2014/main" val="1114179476"/>
                  </a:ext>
                </a:extLst>
              </a:tr>
              <a:tr h="674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Air filters for airborne dust and allergens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VOCs removal from industrial air emission</a:t>
                      </a:r>
                    </a:p>
                  </a:txBody>
                  <a:tcPr/>
                </a:tc>
                <a:extLst>
                  <a:ext uri="{0D108BD9-81ED-4DB2-BD59-A6C34878D82A}">
                    <a16:rowId xmlns:a16="http://schemas.microsoft.com/office/drawing/2014/main" val="1459576654"/>
                  </a:ext>
                </a:extLst>
              </a:tr>
              <a:tr h="9630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Volatile organic compounds (VOCs) adsorption</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Respirator masks</a:t>
                      </a:r>
                    </a:p>
                  </a:txBody>
                  <a:tcPr/>
                </a:tc>
                <a:extLst>
                  <a:ext uri="{0D108BD9-81ED-4DB2-BD59-A6C34878D82A}">
                    <a16:rowId xmlns:a16="http://schemas.microsoft.com/office/drawing/2014/main" val="160167046"/>
                  </a:ext>
                </a:extLst>
              </a:tr>
              <a:tr h="674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Deodorization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MY" sz="1800" dirty="0"/>
                        <a:t>Mercury, sulphur and other organics removal from flue gas treatment plants</a:t>
                      </a:r>
                    </a:p>
                  </a:txBody>
                  <a:tcPr/>
                </a:tc>
                <a:extLst>
                  <a:ext uri="{0D108BD9-81ED-4DB2-BD59-A6C34878D82A}">
                    <a16:rowId xmlns:a16="http://schemas.microsoft.com/office/drawing/2014/main" val="3281662332"/>
                  </a:ext>
                </a:extLst>
              </a:tr>
              <a:tr h="1251914">
                <a:tc>
                  <a:txBody>
                    <a:bodyPr/>
                    <a:lstStyle/>
                    <a:p>
                      <a:endParaRPr lang="en-US"/>
                    </a:p>
                  </a:txBody>
                  <a:tcPr/>
                </a:tc>
                <a:tc>
                  <a:txBody>
                    <a:bodyPr/>
                    <a:lstStyle/>
                    <a:p>
                      <a:r>
                        <a:rPr lang="en-MY" sz="1800" dirty="0"/>
                        <a:t>Removal of hydrogen sulphide, ammonia, VOCs etc removal from the sewage plants and purification of carbon dioxide gas in beverage industry</a:t>
                      </a:r>
                      <a:endParaRPr lang="en-US" dirty="0"/>
                    </a:p>
                  </a:txBody>
                  <a:tcPr/>
                </a:tc>
                <a:extLst>
                  <a:ext uri="{0D108BD9-81ED-4DB2-BD59-A6C34878D82A}">
                    <a16:rowId xmlns:a16="http://schemas.microsoft.com/office/drawing/2014/main" val="3550835943"/>
                  </a:ext>
                </a:extLst>
              </a:tr>
              <a:tr h="674107">
                <a:tc>
                  <a:txBody>
                    <a:bodyPr/>
                    <a:lstStyle/>
                    <a:p>
                      <a:endParaRPr lang="en-US"/>
                    </a:p>
                  </a:txBody>
                  <a:tcPr/>
                </a:tc>
                <a:tc>
                  <a:txBody>
                    <a:bodyPr/>
                    <a:lstStyle/>
                    <a:p>
                      <a:r>
                        <a:rPr lang="en-MY" sz="1800" dirty="0"/>
                        <a:t>Formaldehyde removal from chemical processing plants including paints</a:t>
                      </a:r>
                      <a:endParaRPr lang="en-US" dirty="0"/>
                    </a:p>
                  </a:txBody>
                  <a:tcPr/>
                </a:tc>
                <a:extLst>
                  <a:ext uri="{0D108BD9-81ED-4DB2-BD59-A6C34878D82A}">
                    <a16:rowId xmlns:a16="http://schemas.microsoft.com/office/drawing/2014/main" val="2727135930"/>
                  </a:ext>
                </a:extLst>
              </a:tr>
            </a:tbl>
          </a:graphicData>
        </a:graphic>
      </p:graphicFrame>
    </p:spTree>
    <p:extLst>
      <p:ext uri="{BB962C8B-B14F-4D97-AF65-F5344CB8AC3E}">
        <p14:creationId xmlns:p14="http://schemas.microsoft.com/office/powerpoint/2010/main" val="68608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382B-38E6-BC4D-B465-7E407927AFC6}"/>
              </a:ext>
            </a:extLst>
          </p:cNvPr>
          <p:cNvSpPr>
            <a:spLocks noGrp="1"/>
          </p:cNvSpPr>
          <p:nvPr>
            <p:ph type="title"/>
          </p:nvPr>
        </p:nvSpPr>
        <p:spPr/>
        <p:txBody>
          <a:bodyPr/>
          <a:lstStyle/>
          <a:p>
            <a:r>
              <a:rPr lang="en-US" dirty="0"/>
              <a:t>Gold Recovery </a:t>
            </a:r>
          </a:p>
        </p:txBody>
      </p:sp>
      <p:sp>
        <p:nvSpPr>
          <p:cNvPr id="3" name="Content Placeholder 2">
            <a:extLst>
              <a:ext uri="{FF2B5EF4-FFF2-40B4-BE49-F238E27FC236}">
                <a16:creationId xmlns:a16="http://schemas.microsoft.com/office/drawing/2014/main" id="{527C9934-4F57-8544-9F30-19B072484C74}"/>
              </a:ext>
            </a:extLst>
          </p:cNvPr>
          <p:cNvSpPr>
            <a:spLocks noGrp="1"/>
          </p:cNvSpPr>
          <p:nvPr>
            <p:ph idx="1"/>
          </p:nvPr>
        </p:nvSpPr>
        <p:spPr>
          <a:xfrm>
            <a:off x="677334" y="1469213"/>
            <a:ext cx="8596668" cy="3880773"/>
          </a:xfrm>
        </p:spPr>
        <p:txBody>
          <a:bodyPr>
            <a:normAutofit fontScale="85000" lnSpcReduction="20000"/>
          </a:bodyPr>
          <a:lstStyle/>
          <a:p>
            <a:pPr marL="0" indent="0">
              <a:buNone/>
            </a:pPr>
            <a:r>
              <a:rPr lang="en-US" dirty="0" err="1"/>
              <a:t>GaiaGold</a:t>
            </a:r>
            <a:r>
              <a:rPr lang="en-US" dirty="0"/>
              <a:t> is widely used in gold recovery applications. Steam activated carbon has large pore volume that makes it highly suitable for recovery of gold in Carbon in leach (CIL), Carbon in Pulp (CIP) and Carbon in Column (CIC). These product offers high rates of gold loading and elution, low platelet contents and consistent in circuit performance. Its superior hardness and attribution resistant ensure minimum breakdown of carbon in the circuit to avoid the loss of gold and operation delays</a:t>
            </a:r>
            <a:r>
              <a:rPr lang="en-SG" dirty="0"/>
              <a:t> </a:t>
            </a:r>
          </a:p>
          <a:p>
            <a:pPr marL="0" indent="0">
              <a:buNone/>
            </a:pPr>
            <a:endParaRPr lang="en-SG" dirty="0"/>
          </a:p>
          <a:p>
            <a:pPr marL="0" indent="0">
              <a:buNone/>
            </a:pPr>
            <a:r>
              <a:rPr lang="en-SG" b="1" u="sng" dirty="0"/>
              <a:t>Benefits</a:t>
            </a:r>
          </a:p>
          <a:p>
            <a:pPr lvl="0"/>
            <a:r>
              <a:rPr lang="en-US" dirty="0"/>
              <a:t>Maximum gold loading </a:t>
            </a:r>
            <a:endParaRPr lang="en-SG" dirty="0"/>
          </a:p>
          <a:p>
            <a:pPr lvl="0"/>
            <a:r>
              <a:rPr lang="en-US" dirty="0"/>
              <a:t>Rapid adsorption kinetics </a:t>
            </a:r>
            <a:endParaRPr lang="en-SG" dirty="0"/>
          </a:p>
          <a:p>
            <a:pPr lvl="0"/>
            <a:r>
              <a:rPr lang="en-US" dirty="0"/>
              <a:t>Consistent Performance </a:t>
            </a:r>
            <a:endParaRPr lang="en-SG" dirty="0"/>
          </a:p>
          <a:p>
            <a:pPr lvl="0"/>
            <a:r>
              <a:rPr lang="en-US" dirty="0"/>
              <a:t>Strictly Controlled Size Distribution  </a:t>
            </a:r>
            <a:endParaRPr lang="en-SG" dirty="0"/>
          </a:p>
          <a:p>
            <a:pPr lvl="0"/>
            <a:r>
              <a:rPr lang="en-US" dirty="0"/>
              <a:t>Excellent attribution resistant </a:t>
            </a:r>
            <a:endParaRPr lang="en-SG" dirty="0"/>
          </a:p>
          <a:p>
            <a:pPr lvl="0"/>
            <a:r>
              <a:rPr lang="en-US" dirty="0"/>
              <a:t>Low platelet Concentration </a:t>
            </a:r>
            <a:endParaRPr lang="en-SG" dirty="0"/>
          </a:p>
          <a:p>
            <a:pPr marL="0" indent="0">
              <a:buNone/>
            </a:pPr>
            <a:endParaRPr lang="en-US" dirty="0"/>
          </a:p>
        </p:txBody>
      </p:sp>
    </p:spTree>
    <p:extLst>
      <p:ext uri="{BB962C8B-B14F-4D97-AF65-F5344CB8AC3E}">
        <p14:creationId xmlns:p14="http://schemas.microsoft.com/office/powerpoint/2010/main" val="20869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1364-9168-1949-AD25-5D8E514424BC}"/>
              </a:ext>
            </a:extLst>
          </p:cNvPr>
          <p:cNvSpPr>
            <a:spLocks noGrp="1"/>
          </p:cNvSpPr>
          <p:nvPr>
            <p:ph type="title"/>
          </p:nvPr>
        </p:nvSpPr>
        <p:spPr/>
        <p:txBody>
          <a:bodyPr/>
          <a:lstStyle/>
          <a:p>
            <a:r>
              <a:rPr lang="en-US" dirty="0" err="1"/>
              <a:t>GaiaGold</a:t>
            </a:r>
            <a:r>
              <a:rPr lang="en-US" dirty="0"/>
              <a:t> Specification </a:t>
            </a:r>
          </a:p>
        </p:txBody>
      </p:sp>
      <p:graphicFrame>
        <p:nvGraphicFramePr>
          <p:cNvPr id="4" name="Table 3">
            <a:extLst>
              <a:ext uri="{FF2B5EF4-FFF2-40B4-BE49-F238E27FC236}">
                <a16:creationId xmlns:a16="http://schemas.microsoft.com/office/drawing/2014/main" id="{1DF7A957-2BFB-FA43-A42A-59B0FC5C1548}"/>
              </a:ext>
            </a:extLst>
          </p:cNvPr>
          <p:cNvGraphicFramePr>
            <a:graphicFrameLocks noGrp="1"/>
          </p:cNvGraphicFramePr>
          <p:nvPr>
            <p:extLst>
              <p:ext uri="{D42A27DB-BD31-4B8C-83A1-F6EECF244321}">
                <p14:modId xmlns:p14="http://schemas.microsoft.com/office/powerpoint/2010/main" val="3089355438"/>
              </p:ext>
            </p:extLst>
          </p:nvPr>
        </p:nvGraphicFramePr>
        <p:xfrm>
          <a:off x="677334" y="1679750"/>
          <a:ext cx="8273032" cy="2992611"/>
        </p:xfrm>
        <a:graphic>
          <a:graphicData uri="http://schemas.openxmlformats.org/drawingml/2006/table">
            <a:tbl>
              <a:tblPr firstCol="1" bandRow="1">
                <a:tableStyleId>{5C22544A-7EE6-4342-B048-85BDC9FD1C3A}</a:tableStyleId>
              </a:tblPr>
              <a:tblGrid>
                <a:gridCol w="2930308">
                  <a:extLst>
                    <a:ext uri="{9D8B030D-6E8A-4147-A177-3AD203B41FA5}">
                      <a16:colId xmlns:a16="http://schemas.microsoft.com/office/drawing/2014/main" val="2414020412"/>
                    </a:ext>
                  </a:extLst>
                </a:gridCol>
                <a:gridCol w="2672189">
                  <a:extLst>
                    <a:ext uri="{9D8B030D-6E8A-4147-A177-3AD203B41FA5}">
                      <a16:colId xmlns:a16="http://schemas.microsoft.com/office/drawing/2014/main" val="61028617"/>
                    </a:ext>
                  </a:extLst>
                </a:gridCol>
                <a:gridCol w="2670535">
                  <a:extLst>
                    <a:ext uri="{9D8B030D-6E8A-4147-A177-3AD203B41FA5}">
                      <a16:colId xmlns:a16="http://schemas.microsoft.com/office/drawing/2014/main" val="198307674"/>
                    </a:ext>
                  </a:extLst>
                </a:gridCol>
              </a:tblGrid>
              <a:tr h="333457">
                <a:tc>
                  <a:txBody>
                    <a:bodyPr/>
                    <a:lstStyle/>
                    <a:p>
                      <a:pPr algn="just">
                        <a:lnSpc>
                          <a:spcPct val="115000"/>
                        </a:lnSpc>
                        <a:spcAft>
                          <a:spcPts val="1000"/>
                        </a:spcAft>
                      </a:pPr>
                      <a:r>
                        <a:rPr lang="en-US" sz="1200">
                          <a:effectLst/>
                        </a:rPr>
                        <a:t>Analysis </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GaiaGold A260</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GaiaGold A280</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02624546"/>
                  </a:ext>
                </a:extLst>
              </a:tr>
              <a:tr h="333457">
                <a:tc>
                  <a:txBody>
                    <a:bodyPr/>
                    <a:lstStyle/>
                    <a:p>
                      <a:pPr algn="just">
                        <a:lnSpc>
                          <a:spcPct val="115000"/>
                        </a:lnSpc>
                        <a:spcAft>
                          <a:spcPts val="1000"/>
                        </a:spcAft>
                      </a:pPr>
                      <a:r>
                        <a:rPr lang="en-US" sz="1200" dirty="0">
                          <a:effectLst/>
                        </a:rPr>
                        <a:t>CTC Activity </a:t>
                      </a:r>
                      <a:endParaRPr lang="en-SG" sz="11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50% Min.</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55% Min.</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8128092"/>
                  </a:ext>
                </a:extLst>
              </a:tr>
              <a:tr h="333457">
                <a:tc>
                  <a:txBody>
                    <a:bodyPr/>
                    <a:lstStyle/>
                    <a:p>
                      <a:pPr algn="just">
                        <a:lnSpc>
                          <a:spcPct val="115000"/>
                        </a:lnSpc>
                        <a:spcAft>
                          <a:spcPts val="1000"/>
                        </a:spcAft>
                      </a:pPr>
                      <a:r>
                        <a:rPr lang="en-US" sz="1200">
                          <a:effectLst/>
                        </a:rPr>
                        <a:t>Ash Content </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3%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3%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206472"/>
                  </a:ext>
                </a:extLst>
              </a:tr>
              <a:tr h="333457">
                <a:tc>
                  <a:txBody>
                    <a:bodyPr/>
                    <a:lstStyle/>
                    <a:p>
                      <a:pPr algn="just">
                        <a:lnSpc>
                          <a:spcPct val="115000"/>
                        </a:lnSpc>
                        <a:spcAft>
                          <a:spcPts val="1000"/>
                        </a:spcAft>
                      </a:pPr>
                      <a:r>
                        <a:rPr lang="en-US" sz="1200">
                          <a:effectLst/>
                        </a:rPr>
                        <a:t>Moisture, as packed</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5%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5%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912453"/>
                  </a:ext>
                </a:extLst>
              </a:tr>
              <a:tr h="333457">
                <a:tc>
                  <a:txBody>
                    <a:bodyPr/>
                    <a:lstStyle/>
                    <a:p>
                      <a:pPr algn="just">
                        <a:lnSpc>
                          <a:spcPct val="115000"/>
                        </a:lnSpc>
                        <a:spcAft>
                          <a:spcPts val="1000"/>
                        </a:spcAft>
                      </a:pPr>
                      <a:r>
                        <a:rPr lang="en-US" sz="1200">
                          <a:effectLst/>
                        </a:rPr>
                        <a:t>Ball Pen Hardness</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99% Min.</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99% Min.</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35495356"/>
                  </a:ext>
                </a:extLst>
              </a:tr>
              <a:tr h="333457">
                <a:tc>
                  <a:txBody>
                    <a:bodyPr/>
                    <a:lstStyle/>
                    <a:p>
                      <a:pPr algn="just">
                        <a:lnSpc>
                          <a:spcPct val="115000"/>
                        </a:lnSpc>
                        <a:spcAft>
                          <a:spcPts val="1000"/>
                        </a:spcAft>
                      </a:pPr>
                      <a:r>
                        <a:rPr lang="en-US" sz="1200">
                          <a:effectLst/>
                        </a:rPr>
                        <a:t>Apparent Density </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effectLst/>
                        </a:rPr>
                        <a:t>470-510 kg/m3</a:t>
                      </a:r>
                      <a:endParaRPr lang="en-SG" sz="11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effectLst/>
                        </a:rPr>
                        <a:t>460-500 kg/m3</a:t>
                      </a:r>
                      <a:endParaRPr lang="en-SG" sz="11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7393018"/>
                  </a:ext>
                </a:extLst>
              </a:tr>
              <a:tr h="330623">
                <a:tc>
                  <a:txBody>
                    <a:bodyPr/>
                    <a:lstStyle/>
                    <a:p>
                      <a:pPr algn="just">
                        <a:lnSpc>
                          <a:spcPct val="115000"/>
                        </a:lnSpc>
                        <a:spcAft>
                          <a:spcPts val="1000"/>
                        </a:spcAft>
                      </a:pPr>
                      <a:r>
                        <a:rPr lang="en-US" sz="1200">
                          <a:effectLst/>
                        </a:rPr>
                        <a:t>Attribution (A.A.R.L)</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2%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2%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28554672"/>
                  </a:ext>
                </a:extLst>
              </a:tr>
              <a:tr h="330623">
                <a:tc>
                  <a:txBody>
                    <a:bodyPr/>
                    <a:lstStyle/>
                    <a:p>
                      <a:pPr algn="just">
                        <a:lnSpc>
                          <a:spcPct val="115000"/>
                        </a:lnSpc>
                        <a:spcAft>
                          <a:spcPts val="1000"/>
                        </a:spcAft>
                      </a:pPr>
                      <a:r>
                        <a:rPr lang="en-US" sz="1200">
                          <a:effectLst/>
                        </a:rPr>
                        <a:t>Platelet (A.A.R.L)</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7%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7% Max.</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95393927"/>
                  </a:ext>
                </a:extLst>
              </a:tr>
              <a:tr h="330623">
                <a:tc>
                  <a:txBody>
                    <a:bodyPr/>
                    <a:lstStyle/>
                    <a:p>
                      <a:pPr algn="just">
                        <a:lnSpc>
                          <a:spcPct val="115000"/>
                        </a:lnSpc>
                        <a:spcAft>
                          <a:spcPts val="1000"/>
                        </a:spcAft>
                      </a:pPr>
                      <a:r>
                        <a:rPr lang="en-US" sz="1200">
                          <a:effectLst/>
                        </a:rPr>
                        <a:t>Mesh</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a:effectLst/>
                        </a:rPr>
                        <a:t>6x12 or 6x16</a:t>
                      </a:r>
                      <a:endParaRPr lang="en-SG" sz="11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effectLst/>
                        </a:rPr>
                        <a:t>6 X 12 or 6x16</a:t>
                      </a:r>
                      <a:endParaRPr lang="en-SG" sz="11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821625"/>
                  </a:ext>
                </a:extLst>
              </a:tr>
            </a:tbl>
          </a:graphicData>
        </a:graphic>
      </p:graphicFrame>
      <p:sp>
        <p:nvSpPr>
          <p:cNvPr id="6" name="TextBox 5">
            <a:extLst>
              <a:ext uri="{FF2B5EF4-FFF2-40B4-BE49-F238E27FC236}">
                <a16:creationId xmlns:a16="http://schemas.microsoft.com/office/drawing/2014/main" id="{C208C27C-B43C-1543-A8D3-A6428EC89ACD}"/>
              </a:ext>
            </a:extLst>
          </p:cNvPr>
          <p:cNvSpPr txBox="1"/>
          <p:nvPr/>
        </p:nvSpPr>
        <p:spPr>
          <a:xfrm>
            <a:off x="677334" y="5107259"/>
            <a:ext cx="5029200" cy="923330"/>
          </a:xfrm>
          <a:prstGeom prst="rect">
            <a:avLst/>
          </a:prstGeom>
          <a:noFill/>
        </p:spPr>
        <p:txBody>
          <a:bodyPr wrap="square" rtlCol="0">
            <a:spAutoFit/>
          </a:bodyPr>
          <a:lstStyle/>
          <a:p>
            <a:r>
              <a:rPr lang="en-US" b="1" u="sng" dirty="0"/>
              <a:t>Packaging :</a:t>
            </a:r>
          </a:p>
          <a:p>
            <a:r>
              <a:rPr lang="en-US" dirty="0"/>
              <a:t>550 kg Woven bag </a:t>
            </a:r>
          </a:p>
          <a:p>
            <a:r>
              <a:rPr lang="en-US" dirty="0"/>
              <a:t>25 kg PE bag </a:t>
            </a:r>
          </a:p>
        </p:txBody>
      </p:sp>
    </p:spTree>
    <p:extLst>
      <p:ext uri="{BB962C8B-B14F-4D97-AF65-F5344CB8AC3E}">
        <p14:creationId xmlns:p14="http://schemas.microsoft.com/office/powerpoint/2010/main" val="345600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B926-0650-1A49-AD49-41A98556B4A0}"/>
              </a:ext>
            </a:extLst>
          </p:cNvPr>
          <p:cNvSpPr>
            <a:spLocks noGrp="1"/>
          </p:cNvSpPr>
          <p:nvPr>
            <p:ph type="title"/>
          </p:nvPr>
        </p:nvSpPr>
        <p:spPr>
          <a:xfrm>
            <a:off x="554653" y="409575"/>
            <a:ext cx="8596668" cy="1320800"/>
          </a:xfrm>
        </p:spPr>
        <p:txBody>
          <a:bodyPr/>
          <a:lstStyle/>
          <a:p>
            <a:r>
              <a:rPr lang="en-US" dirty="0"/>
              <a:t>Manufacturing Process </a:t>
            </a:r>
          </a:p>
        </p:txBody>
      </p:sp>
      <p:pic>
        <p:nvPicPr>
          <p:cNvPr id="4" name="Picture 3">
            <a:extLst>
              <a:ext uri="{FF2B5EF4-FFF2-40B4-BE49-F238E27FC236}">
                <a16:creationId xmlns:a16="http://schemas.microsoft.com/office/drawing/2014/main" id="{7281C272-869A-B049-8E08-2C6E73318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82" y="973352"/>
            <a:ext cx="6084918" cy="5884648"/>
          </a:xfrm>
          <a:prstGeom prst="rect">
            <a:avLst/>
          </a:prstGeom>
        </p:spPr>
      </p:pic>
    </p:spTree>
    <p:extLst>
      <p:ext uri="{BB962C8B-B14F-4D97-AF65-F5344CB8AC3E}">
        <p14:creationId xmlns:p14="http://schemas.microsoft.com/office/powerpoint/2010/main" val="192490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B9AA-A20E-0447-8F3C-751CC6C54638}"/>
              </a:ext>
            </a:extLst>
          </p:cNvPr>
          <p:cNvSpPr>
            <a:spLocks noGrp="1"/>
          </p:cNvSpPr>
          <p:nvPr>
            <p:ph type="title"/>
          </p:nvPr>
        </p:nvSpPr>
        <p:spPr/>
        <p:txBody>
          <a:bodyPr/>
          <a:lstStyle/>
          <a:p>
            <a:r>
              <a:rPr lang="en-US" dirty="0"/>
              <a:t>Rotary Kilns </a:t>
            </a:r>
          </a:p>
        </p:txBody>
      </p:sp>
      <p:pic>
        <p:nvPicPr>
          <p:cNvPr id="4" name="Picture 3">
            <a:extLst>
              <a:ext uri="{FF2B5EF4-FFF2-40B4-BE49-F238E27FC236}">
                <a16:creationId xmlns:a16="http://schemas.microsoft.com/office/drawing/2014/main" id="{5C4359D6-0087-5B4E-93FA-0090E6285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004266"/>
            <a:ext cx="5274680" cy="4083566"/>
          </a:xfrm>
          <a:prstGeom prst="rect">
            <a:avLst/>
          </a:prstGeom>
        </p:spPr>
      </p:pic>
      <p:pic>
        <p:nvPicPr>
          <p:cNvPr id="5" name="Picture 4">
            <a:extLst>
              <a:ext uri="{FF2B5EF4-FFF2-40B4-BE49-F238E27FC236}">
                <a16:creationId xmlns:a16="http://schemas.microsoft.com/office/drawing/2014/main" id="{E9AAB04E-5EFB-0C46-8D54-D93A2F88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854" y="2004266"/>
            <a:ext cx="4819739" cy="4131205"/>
          </a:xfrm>
          <a:prstGeom prst="rect">
            <a:avLst/>
          </a:prstGeom>
        </p:spPr>
      </p:pic>
    </p:spTree>
    <p:extLst>
      <p:ext uri="{BB962C8B-B14F-4D97-AF65-F5344CB8AC3E}">
        <p14:creationId xmlns:p14="http://schemas.microsoft.com/office/powerpoint/2010/main" val="4210096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{D87CC93A-8C66-1D44-B27E-E2339B9B7EF3}tf10001060</Template>
  <TotalTime>75</TotalTime>
  <Words>508</Words>
  <Application>Microsoft Macintosh PowerPoint</Application>
  <PresentationFormat>Widescreen</PresentationFormat>
  <Paragraphs>137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Mincho</vt:lpstr>
      <vt:lpstr>Arial</vt:lpstr>
      <vt:lpstr>Cambria</vt:lpstr>
      <vt:lpstr>Times New Roman</vt:lpstr>
      <vt:lpstr>Trebuchet MS</vt:lpstr>
      <vt:lpstr>Wingdings</vt:lpstr>
      <vt:lpstr>Wingdings 3</vt:lpstr>
      <vt:lpstr>Facet</vt:lpstr>
      <vt:lpstr>PowerPoint Presentation</vt:lpstr>
      <vt:lpstr>Introduction </vt:lpstr>
      <vt:lpstr>Applications </vt:lpstr>
      <vt:lpstr>Liquid Phase </vt:lpstr>
      <vt:lpstr>Gas Phase </vt:lpstr>
      <vt:lpstr>Gold Recovery </vt:lpstr>
      <vt:lpstr>GaiaGold Specification </vt:lpstr>
      <vt:lpstr>Manufacturing Process </vt:lpstr>
      <vt:lpstr>Rotary Kilns </vt:lpstr>
      <vt:lpstr>Key Export Countries </vt:lpstr>
      <vt:lpstr>Customers </vt:lpstr>
      <vt:lpstr>Certifications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 CaiBei</dc:creator>
  <cp:lastModifiedBy>Cai CaiBei</cp:lastModifiedBy>
  <cp:revision>11</cp:revision>
  <dcterms:created xsi:type="dcterms:W3CDTF">2018-09-04T16:15:01Z</dcterms:created>
  <dcterms:modified xsi:type="dcterms:W3CDTF">2024-01-03T12:56:45Z</dcterms:modified>
</cp:coreProperties>
</file>